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8" r:id="rId3"/>
    <p:sldId id="402" r:id="rId4"/>
    <p:sldId id="403" r:id="rId5"/>
    <p:sldId id="310" r:id="rId6"/>
    <p:sldId id="309" r:id="rId7"/>
    <p:sldId id="385" r:id="rId8"/>
    <p:sldId id="394" r:id="rId9"/>
    <p:sldId id="395" r:id="rId10"/>
    <p:sldId id="396" r:id="rId11"/>
    <p:sldId id="397" r:id="rId12"/>
    <p:sldId id="391" r:id="rId13"/>
    <p:sldId id="387" r:id="rId14"/>
    <p:sldId id="409" r:id="rId15"/>
    <p:sldId id="392" r:id="rId16"/>
    <p:sldId id="404" r:id="rId17"/>
  </p:sldIdLst>
  <p:sldSz cx="9144000" cy="6858000" type="screen4x3"/>
  <p:notesSz cx="6805613" cy="9939338"/>
  <p:embeddedFontLst>
    <p:embeddedFont>
      <p:font typeface="Marlett" pitchFamily="2" charset="2"/>
      <p:regular r:id="rId20"/>
    </p:embeddedFont>
    <p:embeddedFont>
      <p:font typeface="Verdana" pitchFamily="34" charset="0"/>
      <p:regular r:id="rId21"/>
      <p:bold r:id="rId22"/>
      <p:italic r:id="rId23"/>
      <p:boldItalic r:id="rId24"/>
    </p:embeddedFont>
  </p:embeddedFont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6600FF"/>
    <a:srgbClr val="CC9900"/>
    <a:srgbClr val="FFCC00"/>
    <a:srgbClr val="FF9933"/>
    <a:srgbClr val="FF6600"/>
    <a:srgbClr val="993300"/>
    <a:srgbClr val="800000"/>
    <a:srgbClr val="EBE7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181" autoAdjust="0"/>
    <p:restoredTop sz="94660"/>
  </p:normalViewPr>
  <p:slideViewPr>
    <p:cSldViewPr>
      <p:cViewPr>
        <p:scale>
          <a:sx n="66" d="100"/>
          <a:sy n="66" d="100"/>
        </p:scale>
        <p:origin x="-1037" y="-355"/>
      </p:cViewPr>
      <p:guideLst>
        <p:guide orient="horz" pos="3929"/>
        <p:guide pos="2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1974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t" anchorCtr="0" compatLnSpc="1">
            <a:prstTxWarp prst="textNoShape">
              <a:avLst/>
            </a:prstTxWarp>
          </a:bodyPr>
          <a:lstStyle>
            <a:lvl1pPr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479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t" anchorCtr="0" compatLnSpc="1">
            <a:prstTxWarp prst="textNoShape">
              <a:avLst/>
            </a:prstTxWarp>
          </a:bodyPr>
          <a:lstStyle>
            <a:lvl1pPr algn="r"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b" anchorCtr="0" compatLnSpc="1">
            <a:prstTxWarp prst="textNoShape">
              <a:avLst/>
            </a:prstTxWarp>
          </a:bodyPr>
          <a:lstStyle>
            <a:lvl1pPr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2450"/>
            <a:ext cx="29479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b" anchorCtr="0" compatLnSpc="1">
            <a:prstTxWarp prst="textNoShape">
              <a:avLst/>
            </a:prstTxWarp>
          </a:bodyPr>
          <a:lstStyle>
            <a:lvl1pPr algn="r"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625543CF-A0E0-4FBF-8C7E-D749704EBA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t" anchorCtr="0" compatLnSpc="1">
            <a:prstTxWarp prst="textNoShape">
              <a:avLst/>
            </a:prstTxWarp>
          </a:bodyPr>
          <a:lstStyle>
            <a:lvl1pPr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79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t" anchorCtr="0" compatLnSpc="1">
            <a:prstTxWarp prst="textNoShape">
              <a:avLst/>
            </a:prstTxWarp>
          </a:bodyPr>
          <a:lstStyle>
            <a:lvl1pPr algn="r"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046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b" anchorCtr="0" compatLnSpc="1">
            <a:prstTxWarp prst="textNoShape">
              <a:avLst/>
            </a:prstTxWarp>
          </a:bodyPr>
          <a:lstStyle>
            <a:lvl1pPr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2450"/>
            <a:ext cx="29479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324" tIns="44162" rIns="88324" bIns="44162" numCol="1" anchor="b" anchorCtr="0" compatLnSpc="1">
            <a:prstTxWarp prst="textNoShape">
              <a:avLst/>
            </a:prstTxWarp>
          </a:bodyPr>
          <a:lstStyle>
            <a:lvl1pPr algn="r" defTabSz="882498" eaLnBrk="0" hangingPunct="0">
              <a:defRPr sz="11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C0F13B27-2C33-44B7-B3CC-AB64432AC40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30D0B-A4CB-48BB-BD40-540944590AA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50E2A-1B35-49A5-908C-945B5E7D04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9FA1F-56C7-440D-B358-EF7B7C4400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8CED1-709E-41ED-BA51-302BEE2C2B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F2BBC-8A13-4390-9AF7-2E473CD632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54A69-AEBD-4052-B654-840A3873139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8924C-1E1E-456D-B30C-3A6A743E38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B80FD-05A8-4500-A3AE-7F5BDEC830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32474-595B-493C-820B-2736B7119A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0F6EA-BF02-485C-A035-36158E1C89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53E30-4604-4CCA-A386-15F2934FB5C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22829-97CD-4AE1-B472-EE19BBE547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89F24-3072-4C83-834F-B9D508EDE49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6CC15-838F-40B1-BFD7-98712DD2419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6232AF36-6ECA-4502-BEAB-0D38B1C948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12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pn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2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11" Type="http://schemas.openxmlformats.org/officeDocument/2006/relationships/image" Target="../media/image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iapo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" y="79375"/>
            <a:ext cx="9036050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7504113" y="354013"/>
            <a:ext cx="11922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Arial" pitchFamily="34" charset="0"/>
              </a:rPr>
              <a:t>Octubre  2011</a:t>
            </a:r>
          </a:p>
        </p:txBody>
      </p:sp>
      <p:pic>
        <p:nvPicPr>
          <p:cNvPr id="2060" name="Picture 12" descr="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785938"/>
            <a:ext cx="16700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4 Imagen" descr="12401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19575"/>
            <a:ext cx="2643188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5 Imagen" descr="125790_ESELSENOR_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0"/>
            <a:ext cx="2571750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6 Imagen" descr="128753_CREEMOS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714375"/>
            <a:ext cx="2357437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7 Imagen" descr="13308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0063" y="3214688"/>
            <a:ext cx="229393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8 Imagen" descr="133087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92938" y="642938"/>
            <a:ext cx="2151062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12 Imagen" descr="CATEQUESIS GALICIA 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50" y="3643313"/>
            <a:ext cx="2071688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13 Imagen" descr="DIOSESMIPADRE1-GUÍA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88" y="500063"/>
            <a:ext cx="2214562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14 Imagen" descr="formación cateq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5" y="1857375"/>
            <a:ext cx="1965325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15 Imagen" descr="caná 2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0563" y="4500563"/>
            <a:ext cx="22225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Imag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12" cstate="print"/>
          <a:srcRect/>
          <a:stretch>
            <a:fillRect/>
          </a:stretch>
        </p:blipFill>
        <p:spPr>
          <a:xfrm>
            <a:off x="214313" y="142875"/>
            <a:ext cx="552450" cy="531813"/>
          </a:xfrm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143000" y="142875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CATEQUESIS DE </a:t>
            </a:r>
            <a:r>
              <a:rPr lang="es-ES" sz="2800" b="1" dirty="0">
                <a:latin typeface="DIN-Bold"/>
              </a:rPr>
              <a:t>ESPAÑA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0"/>
            <a:ext cx="9036050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1071538" y="142852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CATEQUESIS DE COLOMBIA Y MÉXICO</a:t>
            </a:r>
          </a:p>
        </p:txBody>
      </p:sp>
      <p:pic>
        <p:nvPicPr>
          <p:cNvPr id="12292" name="4 Imagen" descr="20004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6850"/>
            <a:ext cx="2214563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5 Imagen" descr="20004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3643313"/>
            <a:ext cx="2357438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6 Imagen" descr="20005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1214438"/>
            <a:ext cx="22860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" descr="C:\Users\evela\AppData\Local\Microsoft\Windows\Temporary Internet Files\Content.Outlook\F9WXPDVG\129088CU_VIVIRyCONFIRM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8950" y="0"/>
            <a:ext cx="2305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3" descr="C:\Users\evela\AppData\Local\Microsoft\Windows\Temporary Internet Files\Content.Outlook\F9WXPDVG\129089CU_VIVIRyCONFIR_GUI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25" y="3000375"/>
            <a:ext cx="23002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Imag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214313" y="142875"/>
            <a:ext cx="552450" cy="531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1071563" y="214313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DIN-Bold"/>
              </a:rPr>
              <a:t>Los proyectos de Catequesis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3850" y="908050"/>
            <a:ext cx="8496300" cy="1987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" sz="1600">
                <a:latin typeface="Arial" pitchFamily="34" charset="0"/>
                <a:sym typeface="Marlett" pitchFamily="2" charset="2"/>
              </a:rPr>
              <a:t> Todos los proyectos de catequesis tienen  en cuenta las directrices catequéticas de las Iglesias locales. 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" sz="160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1600">
                <a:latin typeface="Arial" pitchFamily="34" charset="0"/>
                <a:sym typeface="Marlett" pitchFamily="2" charset="2"/>
              </a:rPr>
              <a:t>Se atiene al espíritu y a la letra del Catecismo de la Iglesia Católica. 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>
                <a:latin typeface="Arial" pitchFamily="34" charset="0"/>
                <a:sym typeface="Marlett" pitchFamily="2" charset="2"/>
              </a:rPr>
              <a:t> Se tienen muy en cuenta las orientaciones del Directorio General para la Catequesis. 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>
                <a:latin typeface="Arial" pitchFamily="34" charset="0"/>
                <a:sym typeface="Marlett" pitchFamily="2" charset="2"/>
              </a:rPr>
              <a:t> Todos los proyectos responden a las necesidades de la Iglesia local. PPC es el editor y difusor de esos materiales que parten siempre de las Delegaciones Diocesanas de Catequesis.  </a:t>
            </a:r>
            <a:endParaRPr lang="es-ES" sz="1600">
              <a:solidFill>
                <a:schemeClr val="tx2"/>
              </a:solidFill>
              <a:latin typeface="DIN-Medium"/>
            </a:endParaRPr>
          </a:p>
        </p:txBody>
      </p:sp>
      <p:sp>
        <p:nvSpPr>
          <p:cNvPr id="7" name="6 Llamada de flecha hacia arriba"/>
          <p:cNvSpPr/>
          <p:nvPr/>
        </p:nvSpPr>
        <p:spPr>
          <a:xfrm>
            <a:off x="357188" y="3500438"/>
            <a:ext cx="2857500" cy="2928937"/>
          </a:xfrm>
          <a:prstGeom prst="upArrowCallout">
            <a:avLst>
              <a:gd name="adj1" fmla="val 23883"/>
              <a:gd name="adj2" fmla="val 25000"/>
              <a:gd name="adj3" fmla="val 14385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3318" name="7 CuadroTexto"/>
          <p:cNvSpPr txBox="1">
            <a:spLocks noChangeArrowheads="1"/>
          </p:cNvSpPr>
          <p:nvPr/>
        </p:nvSpPr>
        <p:spPr bwMode="auto">
          <a:xfrm>
            <a:off x="428625" y="4286250"/>
            <a:ext cx="2786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Arzobispado de Madrid</a:t>
            </a:r>
          </a:p>
          <a:p>
            <a:r>
              <a:rPr lang="es-ES"/>
              <a:t>Arzobispado de Oviedo</a:t>
            </a:r>
          </a:p>
          <a:p>
            <a:r>
              <a:rPr lang="es-ES"/>
              <a:t>Arzobispado de Sevilla</a:t>
            </a:r>
          </a:p>
          <a:p>
            <a:r>
              <a:rPr lang="es-ES"/>
              <a:t>Arzobispado de Valencia</a:t>
            </a:r>
          </a:p>
          <a:p>
            <a:r>
              <a:rPr lang="es-ES"/>
              <a:t>Arzobispado de Zaragoza</a:t>
            </a:r>
          </a:p>
          <a:p>
            <a:r>
              <a:rPr lang="es-ES"/>
              <a:t>Arzobispado de Badajoz</a:t>
            </a:r>
          </a:p>
          <a:p>
            <a:r>
              <a:rPr lang="es-ES"/>
              <a:t>Secretariados Diocesanos Galicia</a:t>
            </a:r>
          </a:p>
          <a:p>
            <a:r>
              <a:rPr lang="es-ES"/>
              <a:t>Secretariados Diocesanos Navarra y País Vasco</a:t>
            </a:r>
          </a:p>
          <a:p>
            <a:r>
              <a:rPr lang="es-ES"/>
              <a:t>Diócesis de Jaén</a:t>
            </a:r>
          </a:p>
          <a:p>
            <a:r>
              <a:rPr lang="es-ES"/>
              <a:t>Diócesis de Cartagena</a:t>
            </a:r>
          </a:p>
          <a:p>
            <a:endParaRPr lang="es-ES"/>
          </a:p>
        </p:txBody>
      </p:sp>
      <p:sp>
        <p:nvSpPr>
          <p:cNvPr id="9" name="8 Redondear rectángulo de esquina diagonal"/>
          <p:cNvSpPr/>
          <p:nvPr/>
        </p:nvSpPr>
        <p:spPr>
          <a:xfrm>
            <a:off x="928688" y="2928938"/>
            <a:ext cx="1928812" cy="50006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800" b="1" dirty="0">
                <a:solidFill>
                  <a:srgbClr val="C00000"/>
                </a:solidFill>
              </a:rPr>
              <a:t>España</a:t>
            </a:r>
          </a:p>
        </p:txBody>
      </p:sp>
      <p:sp>
        <p:nvSpPr>
          <p:cNvPr id="10" name="9 Redondear rectángulo de esquina diagonal"/>
          <p:cNvSpPr/>
          <p:nvPr/>
        </p:nvSpPr>
        <p:spPr>
          <a:xfrm>
            <a:off x="4071938" y="2928938"/>
            <a:ext cx="1928812" cy="50006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800" b="1" dirty="0">
                <a:solidFill>
                  <a:srgbClr val="00B050"/>
                </a:solidFill>
              </a:rPr>
              <a:t>Colombia</a:t>
            </a:r>
          </a:p>
        </p:txBody>
      </p:sp>
      <p:sp>
        <p:nvSpPr>
          <p:cNvPr id="11" name="10 Redondear rectángulo de esquina diagonal"/>
          <p:cNvSpPr/>
          <p:nvPr/>
        </p:nvSpPr>
        <p:spPr>
          <a:xfrm>
            <a:off x="7000875" y="2928938"/>
            <a:ext cx="1928813" cy="50006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800" b="1" dirty="0">
                <a:solidFill>
                  <a:srgbClr val="6600FF"/>
                </a:solidFill>
              </a:rPr>
              <a:t>México</a:t>
            </a:r>
          </a:p>
        </p:txBody>
      </p:sp>
      <p:sp>
        <p:nvSpPr>
          <p:cNvPr id="12" name="11 Llamada de flecha hacia arriba"/>
          <p:cNvSpPr/>
          <p:nvPr/>
        </p:nvSpPr>
        <p:spPr>
          <a:xfrm>
            <a:off x="3857625" y="3643313"/>
            <a:ext cx="2428875" cy="1928812"/>
          </a:xfrm>
          <a:prstGeom prst="upArrowCallout">
            <a:avLst>
              <a:gd name="adj1" fmla="val 23883"/>
              <a:gd name="adj2" fmla="val 25000"/>
              <a:gd name="adj3" fmla="val 14385"/>
              <a:gd name="adj4" fmla="val 705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3" name="12 Llamada de flecha hacia arriba"/>
          <p:cNvSpPr/>
          <p:nvPr/>
        </p:nvSpPr>
        <p:spPr>
          <a:xfrm>
            <a:off x="6715125" y="3786188"/>
            <a:ext cx="2214563" cy="1785937"/>
          </a:xfrm>
          <a:prstGeom prst="upArrowCallout">
            <a:avLst>
              <a:gd name="adj1" fmla="val 23883"/>
              <a:gd name="adj2" fmla="val 25000"/>
              <a:gd name="adj3" fmla="val 14385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3324" name="13 CuadroTexto"/>
          <p:cNvSpPr txBox="1">
            <a:spLocks noChangeArrowheads="1"/>
          </p:cNvSpPr>
          <p:nvPr/>
        </p:nvSpPr>
        <p:spPr bwMode="auto">
          <a:xfrm>
            <a:off x="3857625" y="4357688"/>
            <a:ext cx="2500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Arzobispado de Barranquilla</a:t>
            </a:r>
          </a:p>
          <a:p>
            <a:r>
              <a:rPr lang="es-ES"/>
              <a:t>Arzobispado de Bucaramanga</a:t>
            </a:r>
          </a:p>
          <a:p>
            <a:r>
              <a:rPr lang="es-ES"/>
              <a:t>Arzobispado de Popayán</a:t>
            </a:r>
          </a:p>
          <a:p>
            <a:r>
              <a:rPr lang="es-ES"/>
              <a:t>Diócesis de Caldas</a:t>
            </a:r>
          </a:p>
          <a:p>
            <a:endParaRPr lang="es-ES"/>
          </a:p>
        </p:txBody>
      </p:sp>
      <p:sp>
        <p:nvSpPr>
          <p:cNvPr id="13325" name="14 CuadroTexto"/>
          <p:cNvSpPr txBox="1">
            <a:spLocks noChangeArrowheads="1"/>
          </p:cNvSpPr>
          <p:nvPr/>
        </p:nvSpPr>
        <p:spPr bwMode="auto">
          <a:xfrm>
            <a:off x="6715125" y="4357688"/>
            <a:ext cx="242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Arzobispado de México (en preparación)</a:t>
            </a:r>
          </a:p>
          <a:p>
            <a:r>
              <a:rPr lang="es-ES"/>
              <a:t>Diócesis de Texcoco</a:t>
            </a:r>
          </a:p>
          <a:p>
            <a:r>
              <a:rPr lang="es-ES"/>
              <a:t>Diócesis de Torreón</a:t>
            </a:r>
          </a:p>
          <a:p>
            <a:endParaRPr lang="es-ES"/>
          </a:p>
          <a:p>
            <a:endParaRPr lang="es-ES"/>
          </a:p>
        </p:txBody>
      </p:sp>
      <p:sp>
        <p:nvSpPr>
          <p:cNvPr id="16" name="15 Llamada de flecha a la derecha"/>
          <p:cNvSpPr/>
          <p:nvPr/>
        </p:nvSpPr>
        <p:spPr>
          <a:xfrm>
            <a:off x="3714750" y="5786438"/>
            <a:ext cx="3000375" cy="714375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16 Redondear rectángulo de esquina diagonal"/>
          <p:cNvSpPr/>
          <p:nvPr/>
        </p:nvSpPr>
        <p:spPr>
          <a:xfrm>
            <a:off x="6858000" y="5857875"/>
            <a:ext cx="1928813" cy="50006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800" b="1" dirty="0">
                <a:solidFill>
                  <a:srgbClr val="FFFF00"/>
                </a:solidFill>
              </a:rPr>
              <a:t>Puerto Rico</a:t>
            </a:r>
          </a:p>
        </p:txBody>
      </p:sp>
      <p:sp>
        <p:nvSpPr>
          <p:cNvPr id="13328" name="17 CuadroTexto"/>
          <p:cNvSpPr txBox="1">
            <a:spLocks noChangeArrowheads="1"/>
          </p:cNvSpPr>
          <p:nvPr/>
        </p:nvSpPr>
        <p:spPr bwMode="auto">
          <a:xfrm>
            <a:off x="3714750" y="5786438"/>
            <a:ext cx="2714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Futuro proyecto de edición de la serie de Iniciación Cristiana para la Conferencia Episcopal. </a:t>
            </a:r>
          </a:p>
          <a:p>
            <a:endParaRPr lang="es-ES"/>
          </a:p>
        </p:txBody>
      </p:sp>
      <p:pic>
        <p:nvPicPr>
          <p:cNvPr id="19" name="Picture 7" descr="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42875"/>
            <a:ext cx="5524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1089025" y="336550"/>
            <a:ext cx="643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800" b="1">
                <a:solidFill>
                  <a:schemeClr val="bg1"/>
                </a:solidFill>
                <a:latin typeface="DIN-Bold"/>
              </a:rPr>
              <a:t>PPC editorial</a:t>
            </a:r>
          </a:p>
        </p:txBody>
      </p:sp>
      <p:pic>
        <p:nvPicPr>
          <p:cNvPr id="14340" name="Picture 9" descr="Vida Nueva 2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68875" cy="118903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341" name="Picture 6" descr="C:\Users\evela\AppData\Local\Microsoft\Windows\Temporary Internet Files\Content.Outlook\F9WXPDVG\VN2697_porta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2850" y="4143375"/>
            <a:ext cx="15811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www.vidanueva.es/wp-content/uploads/2011/08/vn2765_portad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75" y="4514850"/>
            <a:ext cx="17145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www.vidanueva.es/wp-content/uploads/2010/06/vn2713_portada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63" y="642938"/>
            <a:ext cx="1785937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www.vidanueva.es/wp-content/uploads/2011/07/vn2761_portada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43438"/>
            <a:ext cx="17145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Rectangle 21"/>
          <p:cNvSpPr>
            <a:spLocks noChangeArrowheads="1"/>
          </p:cNvSpPr>
          <p:nvPr/>
        </p:nvSpPr>
        <p:spPr bwMode="auto">
          <a:xfrm>
            <a:off x="214313" y="1285875"/>
            <a:ext cx="692943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Revista semanal: 47 números al año en España</a:t>
            </a:r>
          </a:p>
          <a:p>
            <a:pPr lvl="1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Revista quincenal: 23 números al año en Colombia y México.</a:t>
            </a:r>
          </a:p>
          <a:p>
            <a:pPr lvl="1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De información general y religiosa:</a:t>
            </a:r>
          </a:p>
          <a:p>
            <a:pPr lvl="2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El mundo en general (sociedad, cultura, política...) desde una  visión humano-cristiana, porque entendemos que la fe está comprometida con la sociedad.</a:t>
            </a:r>
          </a:p>
          <a:p>
            <a:pPr lvl="2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Información rigurosa, periodísticamente, muy profesional.</a:t>
            </a:r>
          </a:p>
          <a:p>
            <a:pPr lvl="2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Clara identidad cristiana, eclesial, de talante moderado, plural y abierto.</a:t>
            </a:r>
          </a:p>
          <a:p>
            <a:pPr lvl="2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Sin extremismos, respetuosa, positiva, constructiva.</a:t>
            </a:r>
          </a:p>
          <a:p>
            <a:pPr lvl="2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Presencia de realidades silenciadas.</a:t>
            </a:r>
          </a:p>
          <a:p>
            <a:pPr lvl="2">
              <a:lnSpc>
                <a:spcPct val="130000"/>
              </a:lnSpc>
              <a:buFont typeface="Wingdings" pitchFamily="2" charset="2"/>
              <a:buChar char="Ø"/>
            </a:pPr>
            <a:r>
              <a:rPr lang="es-ES" sz="1400" b="1"/>
              <a:t> Se distribuye por suscripción.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0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1089025" y="336550"/>
            <a:ext cx="643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800" b="1">
                <a:solidFill>
                  <a:schemeClr val="bg1"/>
                </a:solidFill>
                <a:latin typeface="DIN-Bold"/>
              </a:rPr>
              <a:t>PPC</a:t>
            </a:r>
          </a:p>
        </p:txBody>
      </p:sp>
      <p:pic>
        <p:nvPicPr>
          <p:cNvPr id="16389" name="Picture 15" descr="re0218_porta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929066"/>
            <a:ext cx="1714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2" descr="C:\Users\evela\AppData\Local\Microsoft\Windows\Temporary Internet Files\Content.Outlook\F9WXPDVG\RE_porta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1785938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 Marcador de contenido"/>
          <p:cNvSpPr>
            <a:spLocks noGrp="1"/>
          </p:cNvSpPr>
          <p:nvPr>
            <p:ph/>
          </p:nvPr>
        </p:nvSpPr>
        <p:spPr>
          <a:xfrm>
            <a:off x="428596" y="857232"/>
            <a:ext cx="8229600" cy="4625989"/>
          </a:xfrm>
        </p:spPr>
        <p:txBody>
          <a:bodyPr anchor="t"/>
          <a:lstStyle/>
          <a:p>
            <a:pPr algn="l" eaLnBrk="1" hangingPunct="1">
              <a:buFontTx/>
              <a:buNone/>
            </a:pPr>
            <a:r>
              <a:rPr lang="es-ES" sz="1800" b="1" dirty="0" smtClean="0"/>
              <a:t>Además, en España, PPC publica:</a:t>
            </a:r>
          </a:p>
          <a:p>
            <a:pPr algn="l" eaLnBrk="1" hangingPunct="1">
              <a:buFontTx/>
              <a:buNone/>
            </a:pPr>
            <a:endParaRPr lang="es-ES" sz="1800" b="1" dirty="0" smtClean="0"/>
          </a:p>
          <a:p>
            <a:pPr algn="l" eaLnBrk="1" hangingPunct="1"/>
            <a:r>
              <a:rPr lang="es-ES" sz="1800" dirty="0" smtClean="0"/>
              <a:t>Religión y Escuela</a:t>
            </a:r>
          </a:p>
          <a:p>
            <a:pPr algn="l" eaLnBrk="1" hangingPunct="1"/>
            <a:endParaRPr lang="es-ES" sz="1800" dirty="0" smtClean="0"/>
          </a:p>
          <a:p>
            <a:pPr algn="l" eaLnBrk="1" hangingPunct="1"/>
            <a:endParaRPr lang="es-ES" sz="1800" dirty="0" smtClean="0"/>
          </a:p>
          <a:p>
            <a:pPr algn="l" eaLnBrk="1" hangingPunct="1"/>
            <a:endParaRPr lang="es-ES" sz="1800" dirty="0" smtClean="0"/>
          </a:p>
          <a:p>
            <a:pPr algn="l" eaLnBrk="1" hangingPunct="1"/>
            <a:r>
              <a:rPr lang="es-ES" sz="1800" dirty="0" smtClean="0"/>
              <a:t>Imágenes de la Fe</a:t>
            </a:r>
          </a:p>
          <a:p>
            <a:pPr algn="l" eaLnBrk="1" hangingPunct="1"/>
            <a:endParaRPr lang="es-ES" sz="1800" dirty="0" smtClean="0"/>
          </a:p>
          <a:p>
            <a:pPr algn="l" eaLnBrk="1" hangingPunct="1"/>
            <a:endParaRPr lang="es-ES" sz="1800" dirty="0" smtClean="0"/>
          </a:p>
          <a:p>
            <a:pPr algn="l" eaLnBrk="1" hangingPunct="1"/>
            <a:r>
              <a:rPr lang="es-ES" sz="1800" dirty="0" smtClean="0"/>
              <a:t>Orar y celebrar</a:t>
            </a:r>
          </a:p>
          <a:p>
            <a:pPr algn="l" eaLnBrk="1" hangingPunct="1"/>
            <a:endParaRPr lang="es-ES" sz="1800" dirty="0" smtClean="0"/>
          </a:p>
          <a:p>
            <a:pPr algn="l" eaLnBrk="1" hangingPunct="1"/>
            <a:endParaRPr lang="es-ES" sz="1800" dirty="0" smtClean="0"/>
          </a:p>
        </p:txBody>
      </p:sp>
      <p:pic>
        <p:nvPicPr>
          <p:cNvPr id="12" name="Picture 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428868"/>
            <a:ext cx="3475590" cy="71438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5" descr="F:\LOGOS\orar y celebrar 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3214686"/>
            <a:ext cx="242889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Ry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1285860"/>
            <a:ext cx="1205960" cy="100013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" name="Picture 18" descr="re0216portad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4657725"/>
            <a:ext cx="1714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Users\evela\AppData\Local\Microsoft\Windows\Temporary Internet Files\Content.Outlook\F9WXPDVG\IF_portad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2071678"/>
            <a:ext cx="164306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Users\evela\AppData\Local\Microsoft\Windows\Temporary Internet Files\Content.Outlook\F9WXPDVG\IF_portada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642918"/>
            <a:ext cx="1652587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Users\evela\AppData\Local\Microsoft\Windows\Temporary Internet Files\Content.Outlook\F9WXPDVG\OC_portada (2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4942" y="4786322"/>
            <a:ext cx="13716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C:\Users\evela\AppData\Local\Microsoft\Windows\Temporary Internet Files\Content.Outlook\F9WXPDVG\OC_portada (3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72396" y="4983162"/>
            <a:ext cx="13716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C:\Users\evela\AppData\Local\Microsoft\Windows\Temporary Internet Files\Content.Outlook\F9WXPDVG\OC_portada (5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7950" y="4357694"/>
            <a:ext cx="1371600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1143000" y="142875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DIN-Bold"/>
              </a:rPr>
              <a:t>Distribución y difusión de la Biblia de América</a:t>
            </a:r>
          </a:p>
        </p:txBody>
      </p:sp>
      <p:pic>
        <p:nvPicPr>
          <p:cNvPr id="19460" name="Picture 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38" y="1071563"/>
            <a:ext cx="20701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4" descr="biblia didáctica améric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4000500"/>
            <a:ext cx="18923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4" descr="BA LG rustica gofra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5375" y="2928938"/>
            <a:ext cx="19192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642938"/>
            <a:ext cx="3857625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2" descr="B popular plastic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5" y="5143500"/>
            <a:ext cx="122078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714875" y="714375"/>
            <a:ext cx="4000500" cy="92392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800" dirty="0">
                <a:latin typeface="+mj-lt"/>
                <a:cs typeface="+mn-cs"/>
              </a:rPr>
              <a:t>Editamos la </a:t>
            </a:r>
            <a:r>
              <a:rPr lang="es-ES" sz="1800" dirty="0">
                <a:cs typeface="+mn-cs"/>
              </a:rPr>
              <a:t>Biblia en una        gran variedad de                    formatos.</a:t>
            </a:r>
          </a:p>
        </p:txBody>
      </p:sp>
      <p:pic>
        <p:nvPicPr>
          <p:cNvPr id="12" name="Picture 7" descr="Image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142875"/>
            <a:ext cx="5524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1143000" y="285750"/>
            <a:ext cx="643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" sz="1800" b="1" dirty="0">
                <a:solidFill>
                  <a:schemeClr val="bg1"/>
                </a:solidFill>
                <a:latin typeface="+mj-lt"/>
                <a:cs typeface="+mn-cs"/>
              </a:rPr>
              <a:t>El Grupo SM</a:t>
            </a: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063" y="1071563"/>
            <a:ext cx="82296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defRPr/>
            </a:pPr>
            <a:r>
              <a:rPr lang="es-ES_tradnl" sz="2400" b="1" kern="0" dirty="0">
                <a:latin typeface="Arial" pitchFamily="34" charset="0"/>
                <a:cs typeface="+mn-cs"/>
              </a:rPr>
              <a:t>PPC pertenece al Grupo Editorial SM y 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defRPr/>
            </a:pPr>
            <a:r>
              <a:rPr lang="es-ES_tradnl" sz="2400" b="1" kern="0" dirty="0">
                <a:latin typeface="Arial" pitchFamily="34" charset="0"/>
                <a:cs typeface="+mn-cs"/>
              </a:rPr>
              <a:t>a la Universidad Pontificia de Salamanca.</a:t>
            </a:r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endParaRPr lang="es-ES_tradnl" sz="1000" kern="0" dirty="0">
              <a:latin typeface="Arial" pitchFamily="34" charset="0"/>
              <a:cs typeface="+mn-cs"/>
            </a:endParaRPr>
          </a:p>
          <a:p>
            <a:pPr marL="1143000" lvl="2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PPC se beneficia, desde 1992, de las sinergias derivadas de esta pertenencia: aúna la capacidad pedagógica y educativa del Grupo SM con el conocimiento y cercanía al público religioso de PPC y el aval doctrinal de la UPSA.</a:t>
            </a:r>
          </a:p>
          <a:p>
            <a:pPr marL="1143000" lvl="2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s-ES_tradnl" sz="1600" kern="0" dirty="0">
              <a:latin typeface="Arial" pitchFamily="34" charset="0"/>
              <a:cs typeface="+mn-cs"/>
            </a:endParaRPr>
          </a:p>
          <a:p>
            <a:pPr marL="1143000" lvl="2" indent="-228600">
              <a:spcBef>
                <a:spcPct val="20000"/>
              </a:spcBef>
              <a:defRPr/>
            </a:pPr>
            <a:endParaRPr lang="es-ES_tradnl" sz="1600" kern="0" dirty="0">
              <a:latin typeface="Arial" pitchFamily="34" charset="0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s-ES_tradnl" sz="2800" b="1" kern="0" dirty="0">
                <a:latin typeface="Arial" pitchFamily="34" charset="0"/>
                <a:cs typeface="+mn-cs"/>
              </a:rPr>
              <a:t>SM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  <a:defRPr/>
            </a:pPr>
            <a:r>
              <a:rPr lang="es-ES_tradnl" sz="1600" b="1" kern="0" dirty="0">
                <a:latin typeface="Arial" pitchFamily="34" charset="0"/>
                <a:cs typeface="+mn-cs"/>
              </a:rPr>
              <a:t>Obra educativa marianista</a:t>
            </a:r>
            <a:r>
              <a:rPr lang="es-ES_tradnl" sz="1600" kern="0" dirty="0">
                <a:latin typeface="Arial" pitchFamily="34" charset="0"/>
                <a:cs typeface="+mn-cs"/>
              </a:rPr>
              <a:t>, es una realidad presente en el mundo cultural y educativo tanto por medio de los contenidos del grupo editorial como por los programas y actividades de la Fundación SM.</a:t>
            </a:r>
          </a:p>
          <a:p>
            <a:pPr marL="1143000" lvl="2" indent="-228600">
              <a:spcBef>
                <a:spcPct val="20000"/>
              </a:spcBef>
              <a:defRPr/>
            </a:pPr>
            <a:endParaRPr lang="es-ES_tradnl" sz="1600" kern="0" dirty="0">
              <a:latin typeface="Arial" pitchFamily="34" charset="0"/>
              <a:cs typeface="+mn-cs"/>
            </a:endParaRPr>
          </a:p>
        </p:txBody>
      </p:sp>
      <p:pic>
        <p:nvPicPr>
          <p:cNvPr id="24581" name="9 Imagen" descr="grupo_sm_color_jpg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286375"/>
            <a:ext cx="152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Ima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5"/>
            <a:ext cx="5524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323850" y="1000125"/>
            <a:ext cx="8605838" cy="1852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s-ES" sz="1600" b="1" dirty="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2000" b="1" dirty="0">
                <a:latin typeface="Arial" pitchFamily="34" charset="0"/>
              </a:rPr>
              <a:t>PPC, Editorial S.A. </a:t>
            </a:r>
          </a:p>
          <a:p>
            <a:pPr lvl="1">
              <a:lnSpc>
                <a:spcPct val="110000"/>
              </a:lnSpc>
            </a:pPr>
            <a:r>
              <a:rPr lang="es-ES_tradnl" sz="1600" b="1" dirty="0">
                <a:latin typeface="Arial" pitchFamily="34" charset="0"/>
              </a:rPr>
              <a:t>es una editorial católica con más de 56 años al servicio de la Iglesia, en colaboración con distintas diócesis</a:t>
            </a:r>
          </a:p>
          <a:p>
            <a:pPr>
              <a:lnSpc>
                <a:spcPct val="110000"/>
              </a:lnSpc>
            </a:pPr>
            <a:endParaRPr lang="es-ES_tradnl" sz="1600" b="1" dirty="0">
              <a:latin typeface="Arial" pitchFamily="34" charset="0"/>
            </a:endParaRPr>
          </a:p>
          <a:p>
            <a:pPr>
              <a:lnSpc>
                <a:spcPct val="110000"/>
              </a:lnSpc>
            </a:pPr>
            <a:endParaRPr lang="es-ES_tradnl" sz="1600" b="1" dirty="0">
              <a:latin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es-ES_tradnl" sz="2000" b="1" dirty="0">
                <a:latin typeface="Arial" pitchFamily="34" charset="0"/>
              </a:rPr>
              <a:t>PPC Promoción Popular Cristiana</a:t>
            </a:r>
            <a:endParaRPr lang="es-ES" sz="2000" b="1" dirty="0">
              <a:solidFill>
                <a:schemeClr val="tx2"/>
              </a:solidFill>
              <a:latin typeface="DIN-Medium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142976" y="142852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PPC editorial</a:t>
            </a:r>
          </a:p>
        </p:txBody>
      </p:sp>
      <p:pic>
        <p:nvPicPr>
          <p:cNvPr id="61445" name="Picture 5" descr="Imagen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2875"/>
            <a:ext cx="571500" cy="485775"/>
          </a:xfrm>
        </p:spPr>
      </p:pic>
      <p:sp>
        <p:nvSpPr>
          <p:cNvPr id="6" name="5 Rectángulo"/>
          <p:cNvSpPr/>
          <p:nvPr/>
        </p:nvSpPr>
        <p:spPr>
          <a:xfrm>
            <a:off x="785786" y="2928934"/>
            <a:ext cx="7358062" cy="1354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ES" sz="1600" b="1" dirty="0">
                <a:latin typeface="+mn-lt"/>
                <a:cs typeface="+mn-cs"/>
              </a:rPr>
              <a:t>Por Promoción Popular</a:t>
            </a:r>
            <a:r>
              <a:rPr lang="es-ES" sz="1800" b="1" dirty="0">
                <a:latin typeface="+mn-lt"/>
                <a:cs typeface="+mn-cs"/>
              </a:rPr>
              <a:t>…</a:t>
            </a:r>
          </a:p>
          <a:p>
            <a:pPr>
              <a:defRPr/>
            </a:pPr>
            <a:endParaRPr lang="es-ES" sz="1600" b="1" dirty="0">
              <a:latin typeface="+mn-lt"/>
              <a:cs typeface="+mn-cs"/>
            </a:endParaRPr>
          </a:p>
          <a:p>
            <a:pPr>
              <a:defRPr/>
            </a:pPr>
            <a:r>
              <a:rPr lang="es-ES" sz="1600" b="1" dirty="0">
                <a:latin typeface="+mn-lt"/>
                <a:cs typeface="+mn-cs"/>
              </a:rPr>
              <a:t>	entendemos hoy la dimensión de difusión y acercamiento al 	pueblo creyente y a todas las personas de buena voluntad, de 	forma sencilla, dinámica y  pedagógica. </a:t>
            </a:r>
          </a:p>
        </p:txBody>
      </p:sp>
      <p:sp>
        <p:nvSpPr>
          <p:cNvPr id="7" name="6 Rectángulo"/>
          <p:cNvSpPr/>
          <p:nvPr/>
        </p:nvSpPr>
        <p:spPr>
          <a:xfrm rot="10800000" flipV="1">
            <a:off x="785786" y="4286256"/>
            <a:ext cx="7643812" cy="2339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ES" sz="1600" b="1" dirty="0">
                <a:latin typeface="+mj-lt"/>
                <a:cs typeface="+mn-cs"/>
              </a:rPr>
              <a:t>Por Promoción Cristiana</a:t>
            </a:r>
            <a:r>
              <a:rPr lang="es-ES" sz="1800" b="1" dirty="0">
                <a:latin typeface="+mj-lt"/>
                <a:cs typeface="+mn-cs"/>
              </a:rPr>
              <a:t>…</a:t>
            </a:r>
            <a:r>
              <a:rPr lang="es-ES" sz="1600" b="1" dirty="0">
                <a:latin typeface="+mj-lt"/>
                <a:cs typeface="+mn-cs"/>
              </a:rPr>
              <a:t> </a:t>
            </a:r>
          </a:p>
          <a:p>
            <a:pPr>
              <a:defRPr/>
            </a:pPr>
            <a:endParaRPr lang="es-ES" sz="1600" b="1" dirty="0">
              <a:latin typeface="+mj-lt"/>
              <a:cs typeface="+mn-cs"/>
            </a:endParaRPr>
          </a:p>
          <a:p>
            <a:pPr>
              <a:defRPr/>
            </a:pPr>
            <a:r>
              <a:rPr lang="es-ES" sz="1600" b="1" dirty="0">
                <a:latin typeface="+mj-lt"/>
                <a:cs typeface="+mn-cs"/>
              </a:rPr>
              <a:t>	comprendemos la identidad evangelizadora de nuestras 	publicaciones.</a:t>
            </a:r>
          </a:p>
          <a:p>
            <a:pPr>
              <a:defRPr/>
            </a:pPr>
            <a:endParaRPr lang="es-ES" sz="1600" b="1" dirty="0">
              <a:latin typeface="+mj-lt"/>
              <a:cs typeface="+mn-cs"/>
            </a:endParaRPr>
          </a:p>
          <a:p>
            <a:pPr>
              <a:defRPr/>
            </a:pPr>
            <a:r>
              <a:rPr lang="es-ES" sz="1600" b="1" dirty="0">
                <a:latin typeface="+mj-lt"/>
                <a:cs typeface="+mn-cs"/>
              </a:rPr>
              <a:t>	En la actualidad continúa vigente el sentido profundo y divulgador, 	riguroso y sencillo que nuestro sello editorial se impuso en el 	momento de su fundación</a:t>
            </a:r>
          </a:p>
          <a:p>
            <a:pPr>
              <a:defRPr/>
            </a:pPr>
            <a:endParaRPr lang="es-ES" sz="1600" b="1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323850" y="785813"/>
            <a:ext cx="8462963" cy="6084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s-ES" sz="2000" dirty="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2000" b="1" dirty="0">
                <a:latin typeface="Arial" pitchFamily="34" charset="0"/>
              </a:rPr>
              <a:t>HISTORIA</a:t>
            </a:r>
          </a:p>
          <a:p>
            <a:pPr>
              <a:lnSpc>
                <a:spcPct val="110000"/>
              </a:lnSpc>
            </a:pPr>
            <a:endParaRPr lang="es-ES_tradnl" sz="1600" b="1" dirty="0">
              <a:latin typeface="Arial" pitchFamily="34" charset="0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PPC nace el 26 de octubre de </a:t>
            </a:r>
            <a:r>
              <a:rPr lang="es-ES_tradnl" sz="1800" b="1" dirty="0">
                <a:latin typeface="Arial" pitchFamily="34" charset="0"/>
              </a:rPr>
              <a:t>1955 </a:t>
            </a:r>
            <a:r>
              <a:rPr lang="es-ES_tradnl" sz="1600" b="1" dirty="0">
                <a:latin typeface="Arial" pitchFamily="34" charset="0"/>
              </a:rPr>
              <a:t>en Salamanca (España).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endParaRPr lang="es-ES_tradnl" sz="1600" b="1" dirty="0">
              <a:latin typeface="Arial" pitchFamily="34" charset="0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Fruto del encuentro de varios </a:t>
            </a:r>
            <a:r>
              <a:rPr lang="es-ES_tradnl" sz="1800" b="1" dirty="0">
                <a:latin typeface="Arial" pitchFamily="34" charset="0"/>
              </a:rPr>
              <a:t>sacerdotes y seglares </a:t>
            </a:r>
            <a:r>
              <a:rPr lang="es-ES_tradnl" sz="1600" b="1" dirty="0">
                <a:latin typeface="Arial" pitchFamily="34" charset="0"/>
              </a:rPr>
              <a:t>jóvenes que tenían en común la urgencia de crear algo realmente nuevo en el panorama del periodismo y de la edición del libro religioso. 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endParaRPr lang="es-ES_tradnl" sz="1600" b="1" dirty="0">
              <a:latin typeface="Arial" pitchFamily="34" charset="0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Personas unidas por la idea y el afán de llevar a la calle, a la juventud, a la opinión pública, con un </a:t>
            </a:r>
            <a:r>
              <a:rPr lang="es-ES_tradnl" sz="1800" b="1" dirty="0">
                <a:latin typeface="Arial" pitchFamily="34" charset="0"/>
              </a:rPr>
              <a:t>mensaje fiel al Evangelio y fácilmente comprensible</a:t>
            </a:r>
            <a:r>
              <a:rPr lang="es-ES_tradnl" sz="1600" b="1" dirty="0">
                <a:latin typeface="Arial" pitchFamily="34" charset="0"/>
              </a:rPr>
              <a:t>. 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endParaRPr lang="es-ES_tradnl" sz="1600" b="1" dirty="0">
              <a:latin typeface="Arial" pitchFamily="34" charset="0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Un grupo que favorecieron el </a:t>
            </a:r>
            <a:r>
              <a:rPr lang="es-ES_tradnl" sz="1800" b="1" dirty="0">
                <a:latin typeface="Arial" pitchFamily="34" charset="0"/>
              </a:rPr>
              <a:t>diálogo fe-cultura</a:t>
            </a:r>
            <a:r>
              <a:rPr lang="es-ES_tradnl" sz="1600" b="1" dirty="0">
                <a:latin typeface="Arial" pitchFamily="34" charset="0"/>
              </a:rPr>
              <a:t>. 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endParaRPr lang="es-ES_tradnl" sz="1600" b="1" dirty="0">
              <a:latin typeface="Arial" pitchFamily="34" charset="0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Su fundación quiso ser un </a:t>
            </a:r>
            <a:r>
              <a:rPr lang="es-ES_tradnl" sz="1800" b="1" dirty="0">
                <a:latin typeface="Arial" pitchFamily="34" charset="0"/>
              </a:rPr>
              <a:t>impulso dinamizador </a:t>
            </a:r>
            <a:r>
              <a:rPr lang="es-ES_tradnl" sz="1600" b="1" dirty="0">
                <a:latin typeface="Arial" pitchFamily="34" charset="0"/>
              </a:rPr>
              <a:t>de la vida de la Iglesia en España: </a:t>
            </a:r>
          </a:p>
          <a:p>
            <a:pPr lvl="2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</a:t>
            </a:r>
            <a:r>
              <a:rPr lang="es-ES_tradnl" sz="1600" dirty="0">
                <a:latin typeface="Arial" pitchFamily="34" charset="0"/>
              </a:rPr>
              <a:t>colaborando en su tarea evangelizadora </a:t>
            </a:r>
          </a:p>
          <a:p>
            <a:pPr lvl="2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dirty="0">
                <a:latin typeface="Arial" pitchFamily="34" charset="0"/>
              </a:rPr>
              <a:t> a través de la formación de los laicos. </a:t>
            </a:r>
          </a:p>
          <a:p>
            <a:pPr lvl="2">
              <a:lnSpc>
                <a:spcPct val="110000"/>
              </a:lnSpc>
              <a:buFont typeface="Arial" pitchFamily="34" charset="0"/>
              <a:buChar char="•"/>
            </a:pPr>
            <a:endParaRPr lang="es-ES_tradnl" sz="1400" b="1" dirty="0">
              <a:latin typeface="Arial" pitchFamily="34" charset="0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dirty="0">
                <a:latin typeface="Arial" pitchFamily="34" charset="0"/>
              </a:rPr>
              <a:t> Su nacimiento se vincula con el movimiento de </a:t>
            </a:r>
            <a:r>
              <a:rPr lang="es-ES_tradnl" sz="1800" b="1" dirty="0">
                <a:latin typeface="Arial" pitchFamily="34" charset="0"/>
              </a:rPr>
              <a:t>renovación eclesial</a:t>
            </a:r>
            <a:r>
              <a:rPr lang="es-ES_tradnl" sz="1600" b="1" dirty="0">
                <a:latin typeface="Arial" pitchFamily="34" charset="0"/>
              </a:rPr>
              <a:t>, que comienza en los años 50.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142976" y="142852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DIN-Bold"/>
              </a:rPr>
              <a:t>PPC editorial</a:t>
            </a:r>
          </a:p>
        </p:txBody>
      </p:sp>
      <p:pic>
        <p:nvPicPr>
          <p:cNvPr id="61445" name="Picture 5" descr="Imagen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2875"/>
            <a:ext cx="571500" cy="485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142976" y="142852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PPC editorial</a:t>
            </a:r>
          </a:p>
        </p:txBody>
      </p:sp>
      <p:pic>
        <p:nvPicPr>
          <p:cNvPr id="61445" name="Picture 5" descr="Imagen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2875"/>
            <a:ext cx="571500" cy="485775"/>
          </a:xfrm>
        </p:spPr>
      </p:pic>
      <p:sp>
        <p:nvSpPr>
          <p:cNvPr id="6" name="1 Marcador de contenido"/>
          <p:cNvSpPr txBox="1">
            <a:spLocks/>
          </p:cNvSpPr>
          <p:nvPr/>
        </p:nvSpPr>
        <p:spPr bwMode="auto">
          <a:xfrm>
            <a:off x="428625" y="500063"/>
            <a:ext cx="8229600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defRPr/>
            </a:pPr>
            <a:endParaRPr lang="es-ES_tradnl" sz="1600" b="1" kern="0" dirty="0">
              <a:latin typeface="Arial" pitchFamily="34" charset="0"/>
              <a:cs typeface="+mn-cs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defRPr/>
            </a:pPr>
            <a:endParaRPr lang="es-ES_tradnl" sz="1600" b="1" kern="0" dirty="0">
              <a:latin typeface="Arial" pitchFamily="34" charset="0"/>
              <a:cs typeface="+mn-cs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defRPr/>
            </a:pPr>
            <a:endParaRPr lang="es-ES_tradnl" sz="1600" b="1" kern="0" dirty="0">
              <a:latin typeface="Arial" pitchFamily="34" charset="0"/>
              <a:cs typeface="+mn-cs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defRPr/>
            </a:pPr>
            <a:r>
              <a:rPr lang="es-ES_tradnl" sz="1600" b="1" kern="0" dirty="0">
                <a:latin typeface="Arial" pitchFamily="34" charset="0"/>
                <a:cs typeface="+mn-cs"/>
              </a:rPr>
              <a:t>La editorial PPC tiene una probada trayectoria en la publicación de...</a:t>
            </a:r>
          </a:p>
          <a:p>
            <a:pPr marL="1600200" lvl="3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 Libros.</a:t>
            </a:r>
          </a:p>
          <a:p>
            <a:pPr marL="1600200" lvl="3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 Revistas.</a:t>
            </a:r>
          </a:p>
          <a:p>
            <a:pPr marL="1600200" lvl="3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 Recursos catequéticos y bíblicos.</a:t>
            </a:r>
          </a:p>
          <a:p>
            <a:pPr marL="1600200" lvl="3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 Itinerarios de catequesis para la infancia, preadolescentes, jóvenes y adultos.</a:t>
            </a:r>
          </a:p>
          <a:p>
            <a:pPr marL="1600200" lvl="3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 Materiales en otros soportes destinados a la promoción religiosa con una especial insistencia en los procesos de transmisión y formación de la fe.</a:t>
            </a:r>
          </a:p>
          <a:p>
            <a:pPr marL="1600200" lvl="3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ES_tradnl" sz="1600" kern="0" dirty="0">
                <a:latin typeface="Arial" pitchFamily="34" charset="0"/>
                <a:cs typeface="+mn-cs"/>
              </a:rPr>
              <a:t> Materiales de apoyo a la vida cristiana.</a:t>
            </a:r>
          </a:p>
          <a:p>
            <a:pPr marL="1143000" lvl="2" indent="-22860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s-ES_tradnl" sz="1600" kern="0" dirty="0">
              <a:latin typeface="Arial" pitchFamily="34" charset="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_tradnl" sz="1600" b="1" kern="0" dirty="0">
                <a:latin typeface="Arial" pitchFamily="34" charset="0"/>
                <a:cs typeface="+mn-cs"/>
              </a:rPr>
              <a:t>  PPC está presente en España, Colombia y México, y en diciembre de 2011, estará en Argentina. </a:t>
            </a:r>
            <a:endParaRPr lang="es-ES" sz="32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09538" y="714375"/>
            <a:ext cx="9034462" cy="5946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s-ES" sz="1600">
                <a:latin typeface="Arial" pitchFamily="34" charset="0"/>
                <a:sym typeface="Marlett" pitchFamily="2" charset="2"/>
              </a:rPr>
              <a:t></a:t>
            </a:r>
            <a:r>
              <a:rPr lang="es-ES_tradnl" sz="1600" b="1">
                <a:latin typeface="Arial" pitchFamily="34" charset="0"/>
              </a:rPr>
              <a:t>PPC</a:t>
            </a:r>
            <a:endParaRPr lang="es-ES" sz="1600" b="1">
              <a:solidFill>
                <a:schemeClr val="tx2"/>
              </a:solidFill>
              <a:latin typeface="DIN-Medium"/>
            </a:endParaRPr>
          </a:p>
          <a:p>
            <a:pPr>
              <a:lnSpc>
                <a:spcPct val="120000"/>
              </a:lnSpc>
            </a:pPr>
            <a:r>
              <a:rPr lang="es-ES" sz="1600">
                <a:latin typeface="Arial" pitchFamily="34" charset="0"/>
              </a:rPr>
              <a:t>La editorial PPC ha sido, es, y quiere desarrollarse como…</a:t>
            </a:r>
          </a:p>
          <a:p>
            <a:pPr lvl="1">
              <a:lnSpc>
                <a:spcPct val="120000"/>
              </a:lnSpc>
            </a:pPr>
            <a:r>
              <a:rPr lang="es-ES" sz="1600">
                <a:latin typeface="Arial" pitchFamily="34" charset="0"/>
              </a:rPr>
              <a:t>una obra y un proyecto en la Iglesia, al servicio de su tarea evangelizadora:</a:t>
            </a:r>
          </a:p>
          <a:p>
            <a:pPr lvl="1">
              <a:lnSpc>
                <a:spcPct val="120000"/>
              </a:lnSpc>
            </a:pPr>
            <a:endParaRPr lang="es-ES" sz="900">
              <a:latin typeface="Arial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" sz="1600" b="1">
                <a:latin typeface="Arial" pitchFamily="34" charset="0"/>
                <a:sym typeface="Marlett" pitchFamily="2" charset="2"/>
              </a:rPr>
              <a:t> </a:t>
            </a:r>
            <a:r>
              <a:rPr lang="es-ES" sz="1600" b="1">
                <a:latin typeface="Arial" pitchFamily="34" charset="0"/>
              </a:rPr>
              <a:t>Por su historia: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_tradnl" sz="1600">
                <a:latin typeface="Arial" pitchFamily="34" charset="0"/>
              </a:rPr>
              <a:t> Ha colaborado con las mejores figuras de la Iglesia española y latinoamericana.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_tradnl" sz="1600">
                <a:latin typeface="Arial" pitchFamily="34" charset="0"/>
              </a:rPr>
              <a:t> Mantiene fidelidad a la línea de renovación iniciada por el Concilio Vaticano II.</a:t>
            </a:r>
            <a:endParaRPr lang="es-ES" sz="1600">
              <a:latin typeface="Arial" pitchFamily="34" charset="0"/>
            </a:endParaRPr>
          </a:p>
          <a:p>
            <a:pPr lvl="2">
              <a:lnSpc>
                <a:spcPct val="120000"/>
              </a:lnSpc>
            </a:pPr>
            <a:endParaRPr lang="es-ES" sz="900">
              <a:latin typeface="Arial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" sz="1600" b="1">
                <a:latin typeface="Arial" pitchFamily="34" charset="0"/>
                <a:sym typeface="Marlett" pitchFamily="2" charset="2"/>
              </a:rPr>
              <a:t> </a:t>
            </a:r>
            <a:r>
              <a:rPr lang="es-ES" sz="1600" b="1">
                <a:latin typeface="Arial" pitchFamily="34" charset="0"/>
              </a:rPr>
              <a:t>Por su estilo: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" sz="1600">
                <a:latin typeface="Arial" pitchFamily="34" charset="0"/>
              </a:rPr>
              <a:t> Lecturas sencillas pero de calidad.</a:t>
            </a:r>
          </a:p>
          <a:p>
            <a:pPr lvl="1">
              <a:lnSpc>
                <a:spcPct val="120000"/>
              </a:lnSpc>
            </a:pPr>
            <a:endParaRPr lang="es-ES" sz="900">
              <a:latin typeface="Arial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" sz="1600" b="1">
                <a:latin typeface="Arial" pitchFamily="34" charset="0"/>
              </a:rPr>
              <a:t> Por sus productos:</a:t>
            </a:r>
            <a:r>
              <a:rPr lang="es-ES" sz="1600">
                <a:latin typeface="Arial" pitchFamily="34" charset="0"/>
              </a:rPr>
              <a:t> 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" sz="1600">
                <a:latin typeface="Arial" pitchFamily="34" charset="0"/>
              </a:rPr>
              <a:t> Entronque con una línea popular.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_tradnl" sz="1600">
                <a:latin typeface="Arial" pitchFamily="34" charset="0"/>
              </a:rPr>
              <a:t> Sentido de servicio a los laicos, base de la Iglesia.</a:t>
            </a:r>
            <a:endParaRPr lang="es-ES" sz="1600">
              <a:latin typeface="Arial" pitchFamily="34" charset="0"/>
            </a:endParaRPr>
          </a:p>
          <a:p>
            <a:pPr lvl="2">
              <a:lnSpc>
                <a:spcPct val="120000"/>
              </a:lnSpc>
              <a:buFont typeface="Marlett" pitchFamily="2" charset="2"/>
              <a:buChar char="4"/>
            </a:pPr>
            <a:endParaRPr lang="es-ES" sz="900" b="1">
              <a:latin typeface="Arial" pitchFamily="34" charset="0"/>
            </a:endParaRP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es-ES" sz="1600" b="1">
                <a:latin typeface="Arial" pitchFamily="34" charset="0"/>
              </a:rPr>
              <a:t> Por las personas que lo componen y configuran: 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" sz="1600">
                <a:latin typeface="Arial" pitchFamily="34" charset="0"/>
              </a:rPr>
              <a:t> Cristianos con una clara vocación eclesial</a:t>
            </a:r>
          </a:p>
          <a:p>
            <a:pPr lvl="2">
              <a:lnSpc>
                <a:spcPct val="120000"/>
              </a:lnSpc>
              <a:buFontTx/>
              <a:buChar char="•"/>
            </a:pPr>
            <a:r>
              <a:rPr lang="es-ES" sz="1600">
                <a:latin typeface="Arial" pitchFamily="34" charset="0"/>
              </a:rPr>
              <a:t> Los Marianistas y la Conferencia Episcopal a través de la UPSA.</a:t>
            </a:r>
          </a:p>
          <a:p>
            <a:pPr lvl="1">
              <a:lnSpc>
                <a:spcPct val="120000"/>
              </a:lnSpc>
            </a:pPr>
            <a:endParaRPr lang="es-ES" sz="900">
              <a:latin typeface="Arial" pitchFamily="34" charset="0"/>
            </a:endParaRPr>
          </a:p>
          <a:p>
            <a:pPr lvl="1">
              <a:lnSpc>
                <a:spcPct val="120000"/>
              </a:lnSpc>
              <a:buFontTx/>
              <a:buChar char="•"/>
            </a:pPr>
            <a:r>
              <a:rPr lang="es-ES" sz="1600">
                <a:latin typeface="Arial" pitchFamily="34" charset="0"/>
              </a:rPr>
              <a:t> </a:t>
            </a:r>
            <a:r>
              <a:rPr lang="es-ES" sz="1600" b="1">
                <a:latin typeface="Arial" pitchFamily="34" charset="0"/>
              </a:rPr>
              <a:t>Por su talante: </a:t>
            </a:r>
            <a:r>
              <a:rPr lang="es-ES" sz="1600">
                <a:latin typeface="Arial" pitchFamily="34" charset="0"/>
              </a:rPr>
              <a:t>desde su fundación, PPC se ha distinguido por la colaboración institucional con la Iglesia: arquidiócesis, diócesis, provincias eclesiásticas, congregaciones religiosas y movimientos laicales. </a:t>
            </a: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1071563" y="214313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DIN-Bold"/>
              </a:rPr>
              <a:t>PPC, una obra de Iglesia</a:t>
            </a:r>
          </a:p>
        </p:txBody>
      </p:sp>
      <p:pic>
        <p:nvPicPr>
          <p:cNvPr id="63495" name="Picture 7" descr="Imag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142875"/>
            <a:ext cx="552450" cy="531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23850" y="836613"/>
            <a:ext cx="8496300" cy="5953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s-ES" sz="1600">
                <a:latin typeface="Arial" pitchFamily="34" charset="0"/>
                <a:sym typeface="Marlett" pitchFamily="2" charset="2"/>
              </a:rPr>
              <a:t>Los </a:t>
            </a:r>
            <a:r>
              <a:rPr lang="es-ES_tradnl" sz="1600">
                <a:latin typeface="Arial" pitchFamily="34" charset="0"/>
              </a:rPr>
              <a:t>productos de PPC avalan su trayectoria:</a:t>
            </a:r>
          </a:p>
          <a:p>
            <a:pPr>
              <a:lnSpc>
                <a:spcPct val="110000"/>
              </a:lnSpc>
            </a:pPr>
            <a:r>
              <a:rPr lang="es-ES_tradnl" sz="1600" i="1">
                <a:latin typeface="Arial" pitchFamily="34" charset="0"/>
              </a:rPr>
              <a:t>            </a:t>
            </a:r>
          </a:p>
          <a:p>
            <a:pPr>
              <a:buFont typeface="Arial" pitchFamily="34" charset="0"/>
              <a:buChar char="•"/>
            </a:pPr>
            <a:r>
              <a:rPr lang="es-ES" sz="160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1600" b="1">
                <a:latin typeface="Arial" pitchFamily="34" charset="0"/>
              </a:rPr>
              <a:t>Colecciones de fondo general</a:t>
            </a:r>
          </a:p>
          <a:p>
            <a:pPr lvl="1">
              <a:buFontTx/>
              <a:buChar char="•"/>
            </a:pPr>
            <a:r>
              <a:rPr lang="es-ES_tradnl" sz="1600">
                <a:latin typeface="Arial" pitchFamily="34" charset="0"/>
              </a:rPr>
              <a:t> Espiritualidad, ensayo, divulgación, biografías, actualidad...</a:t>
            </a:r>
          </a:p>
          <a:p>
            <a:pPr lvl="1">
              <a:buFontTx/>
              <a:buChar char="•"/>
            </a:pPr>
            <a:endParaRPr lang="es-ES_tradnl" sz="1600">
              <a:latin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1600" b="1">
                <a:latin typeface="Arial" pitchFamily="34" charset="0"/>
              </a:rPr>
              <a:t>Colecciones de pedagogía religiosa </a:t>
            </a:r>
            <a:endParaRPr lang="es-ES_tradnl" sz="1600" b="1" i="1">
              <a:latin typeface="Arial" pitchFamily="34" charset="0"/>
            </a:endParaRPr>
          </a:p>
          <a:p>
            <a:pPr lvl="1">
              <a:buFontTx/>
              <a:buChar char="•"/>
            </a:pPr>
            <a:r>
              <a:rPr lang="es-ES_tradnl" sz="1600" i="1">
                <a:latin typeface="Arial" pitchFamily="34" charset="0"/>
              </a:rPr>
              <a:t> Educar, Educar Práctico, Pastoral, Pastoral Aplicada, Didajé...</a:t>
            </a:r>
          </a:p>
          <a:p>
            <a:pPr lvl="1">
              <a:buFontTx/>
              <a:buChar char="•"/>
            </a:pPr>
            <a:endParaRPr lang="es-ES_tradnl" sz="1600" i="1">
              <a:latin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1600" b="1">
                <a:latin typeface="Arial" pitchFamily="34" charset="0"/>
              </a:rPr>
              <a:t> Materiales de catequesis para la iniciación cristiana</a:t>
            </a:r>
          </a:p>
          <a:p>
            <a:pPr lvl="1">
              <a:buFontTx/>
              <a:buChar char="•"/>
            </a:pPr>
            <a:r>
              <a:rPr lang="es-ES_tradnl" sz="1600">
                <a:latin typeface="Arial" pitchFamily="34" charset="0"/>
              </a:rPr>
              <a:t> Varios proyectos de PPC y diocesanos (en España y Latinoamérica)</a:t>
            </a:r>
          </a:p>
          <a:p>
            <a:pPr lvl="1">
              <a:buFontTx/>
              <a:buChar char="•"/>
            </a:pPr>
            <a:endParaRPr lang="es-ES_tradnl" sz="1600">
              <a:latin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1600" b="1">
                <a:latin typeface="Arial" pitchFamily="34" charset="0"/>
              </a:rPr>
              <a:t>Materiales catequéticos para la formación de adultos</a:t>
            </a:r>
          </a:p>
          <a:p>
            <a:pPr lvl="1">
              <a:buFontTx/>
              <a:buChar char="•"/>
            </a:pPr>
            <a:r>
              <a:rPr lang="es-ES_tradnl" sz="1600">
                <a:latin typeface="Arial" pitchFamily="34" charset="0"/>
              </a:rPr>
              <a:t> Varios proyectos diocesanos</a:t>
            </a:r>
          </a:p>
          <a:p>
            <a:pPr lvl="1">
              <a:buFontTx/>
              <a:buChar char="•"/>
            </a:pPr>
            <a:endParaRPr lang="es-ES_tradnl" sz="1600">
              <a:latin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1600">
                <a:latin typeface="Arial" pitchFamily="34" charset="0"/>
                <a:sym typeface="Marlett" pitchFamily="2" charset="2"/>
              </a:rPr>
              <a:t> </a:t>
            </a:r>
            <a:r>
              <a:rPr lang="es-ES_tradnl" sz="1600" b="1">
                <a:latin typeface="Arial" pitchFamily="34" charset="0"/>
              </a:rPr>
              <a:t>Materiales de apoyo a los procesos de formación en la fe. </a:t>
            </a:r>
          </a:p>
          <a:p>
            <a:pPr>
              <a:buFont typeface="Arial" pitchFamily="34" charset="0"/>
              <a:buChar char="•"/>
            </a:pPr>
            <a:endParaRPr lang="es-ES_tradnl" sz="1600" b="1">
              <a:latin typeface="Arial" pitchFamily="34" charset="0"/>
            </a:endParaRP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>
                <a:latin typeface="Arial" pitchFamily="34" charset="0"/>
              </a:rPr>
              <a:t> </a:t>
            </a:r>
            <a:r>
              <a:rPr lang="es-ES_tradnl" sz="1600" b="1">
                <a:latin typeface="Arial" pitchFamily="34" charset="0"/>
              </a:rPr>
              <a:t>Materiales catequéticos, Biblias, Pastoral, Didajé, Manuales de Formación Básica de Agentes de Pastoral... </a:t>
            </a: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endParaRPr lang="es-ES_tradnl" sz="1600" b="1">
              <a:latin typeface="Arial" pitchFamily="34" charset="0"/>
            </a:endParaRP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>
                <a:latin typeface="Arial" pitchFamily="34" charset="0"/>
              </a:rPr>
              <a:t> Revista semanal/quincenal: </a:t>
            </a:r>
            <a:r>
              <a:rPr lang="es-ES_tradnl" sz="1600" b="1" i="1">
                <a:latin typeface="Arial" pitchFamily="34" charset="0"/>
              </a:rPr>
              <a:t>Vida Nueva </a:t>
            </a:r>
            <a:r>
              <a:rPr lang="es-ES_tradnl" sz="1600">
                <a:latin typeface="Arial" pitchFamily="34" charset="0"/>
              </a:rPr>
              <a:t>(España, Colombia, México).</a:t>
            </a:r>
          </a:p>
          <a:p>
            <a:pPr>
              <a:lnSpc>
                <a:spcPct val="110000"/>
              </a:lnSpc>
            </a:pPr>
            <a:endParaRPr lang="es-ES_tradnl" sz="1600" b="1" i="1">
              <a:latin typeface="Arial" pitchFamily="34" charset="0"/>
            </a:endParaRPr>
          </a:p>
          <a:p>
            <a:pPr>
              <a:lnSpc>
                <a:spcPct val="110000"/>
              </a:lnSpc>
              <a:buFont typeface="Arial" pitchFamily="34" charset="0"/>
              <a:buChar char="•"/>
            </a:pPr>
            <a:r>
              <a:rPr lang="es-ES_tradnl" sz="1600" b="1" i="1">
                <a:latin typeface="Arial" pitchFamily="34" charset="0"/>
              </a:rPr>
              <a:t> </a:t>
            </a:r>
            <a:r>
              <a:rPr lang="es-ES_tradnl" sz="1600" b="1">
                <a:latin typeface="Arial" pitchFamily="34" charset="0"/>
              </a:rPr>
              <a:t>Revistas mensuales </a:t>
            </a:r>
            <a:r>
              <a:rPr lang="es-ES_tradnl" sz="1600" b="1" i="1">
                <a:latin typeface="Arial" pitchFamily="34" charset="0"/>
              </a:rPr>
              <a:t>: Imágenes de la Fe, Religión y Escuela, Orar y Celebrar.</a:t>
            </a:r>
          </a:p>
          <a:p>
            <a:pPr lvl="1">
              <a:buFontTx/>
              <a:buChar char="•"/>
            </a:pPr>
            <a:endParaRPr lang="es-ES_tradnl" sz="1600">
              <a:latin typeface="Arial" pitchFamily="34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1071538" y="214290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LOS PRODUCTOS</a:t>
            </a:r>
          </a:p>
        </p:txBody>
      </p:sp>
      <p:pic>
        <p:nvPicPr>
          <p:cNvPr id="5" name="Picture 7" descr="Imag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142875"/>
            <a:ext cx="552450" cy="531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285720" y="785794"/>
            <a:ext cx="8496300" cy="5900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s-ES" sz="1600" dirty="0">
                <a:latin typeface="Arial" pitchFamily="34" charset="0"/>
                <a:sym typeface="Marlett" pitchFamily="2" charset="2"/>
              </a:rPr>
              <a:t></a:t>
            </a:r>
            <a:r>
              <a:rPr lang="es-ES_tradnl" sz="1800" b="1" dirty="0">
                <a:latin typeface="Arial" pitchFamily="34" charset="0"/>
              </a:rPr>
              <a:t>COLECCIONES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endParaRPr lang="es-ES_tradnl" sz="800" b="1" dirty="0">
              <a:latin typeface="Arial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s-ES_tradnl" sz="1800" b="1" dirty="0">
                <a:latin typeface="Arial" pitchFamily="34" charset="0"/>
              </a:rPr>
              <a:t>	ESPIRITUALIDAD</a:t>
            </a:r>
          </a:p>
          <a:p>
            <a:pPr lvl="1">
              <a:lnSpc>
                <a:spcPct val="120000"/>
              </a:lnSpc>
              <a:buFont typeface="Arial" pitchFamily="34" charset="0"/>
              <a:buNone/>
            </a:pPr>
            <a:r>
              <a:rPr lang="es-ES" b="1" dirty="0"/>
              <a:t>		</a:t>
            </a:r>
            <a:r>
              <a:rPr lang="es-ES" sz="1600" b="1" dirty="0">
                <a:latin typeface="Arial" pitchFamily="34" charset="0"/>
              </a:rPr>
              <a:t>Sauce: </a:t>
            </a:r>
            <a:r>
              <a:rPr lang="es-ES" sz="1600" dirty="0">
                <a:latin typeface="Arial" pitchFamily="34" charset="0"/>
              </a:rPr>
              <a:t>alimento para la vida interior</a:t>
            </a:r>
            <a:endParaRPr lang="es-ES" sz="1600" dirty="0">
              <a:latin typeface="Arial" pitchFamily="34" charset="0"/>
              <a:sym typeface="Marlett" pitchFamily="2" charset="2"/>
            </a:endParaRPr>
          </a:p>
          <a:p>
            <a:pPr lvl="1">
              <a:lnSpc>
                <a:spcPct val="120000"/>
              </a:lnSpc>
            </a:pPr>
            <a:r>
              <a:rPr lang="es-ES" sz="1600" b="1" dirty="0">
                <a:latin typeface="Arial" pitchFamily="34" charset="0"/>
              </a:rPr>
              <a:t>		Libros de oración: </a:t>
            </a:r>
            <a:r>
              <a:rPr lang="es-ES" sz="1600" dirty="0">
                <a:latin typeface="Arial" pitchFamily="34" charset="0"/>
              </a:rPr>
              <a:t>para rezar desde la vida</a:t>
            </a:r>
            <a:endParaRPr lang="es-ES" sz="1600" dirty="0">
              <a:latin typeface="Arial" pitchFamily="34" charset="0"/>
              <a:sym typeface="Marlett" pitchFamily="2" charset="2"/>
            </a:endParaRPr>
          </a:p>
          <a:p>
            <a:pPr lvl="1">
              <a:lnSpc>
                <a:spcPct val="120000"/>
              </a:lnSpc>
            </a:pPr>
            <a:r>
              <a:rPr lang="es-ES" sz="1600" b="1" dirty="0">
                <a:latin typeface="Arial" pitchFamily="34" charset="0"/>
              </a:rPr>
              <a:t>		Sembradores: </a:t>
            </a:r>
            <a:r>
              <a:rPr lang="es-ES" sz="1600" dirty="0">
                <a:latin typeface="Arial" pitchFamily="34" charset="0"/>
              </a:rPr>
              <a:t>Obras menores de autores mayores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sz="1800" b="1" dirty="0">
                <a:latin typeface="Arial" pitchFamily="34" charset="0"/>
              </a:rPr>
              <a:t>	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endParaRPr lang="es-ES_tradnl" sz="1000" dirty="0">
              <a:latin typeface="Arial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</a:t>
            </a:r>
            <a:r>
              <a:rPr lang="es-ES_tradnl" sz="1800" b="1" dirty="0">
                <a:latin typeface="Arial" pitchFamily="34" charset="0"/>
              </a:rPr>
              <a:t>FORMACIÓN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	</a:t>
            </a:r>
            <a:r>
              <a:rPr lang="es-ES_tradnl" sz="1600" b="1" dirty="0">
                <a:latin typeface="Arial" pitchFamily="34" charset="0"/>
              </a:rPr>
              <a:t>GS</a:t>
            </a:r>
            <a:r>
              <a:rPr lang="es-ES_tradnl" sz="1600" dirty="0">
                <a:latin typeface="Arial" pitchFamily="34" charset="0"/>
              </a:rPr>
              <a:t>: temas teológicos de autores escogidos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	</a:t>
            </a:r>
            <a:r>
              <a:rPr lang="es-ES_tradnl" sz="1600" b="1" dirty="0">
                <a:latin typeface="Arial" pitchFamily="34" charset="0"/>
              </a:rPr>
              <a:t>Sin Fronteras</a:t>
            </a:r>
            <a:r>
              <a:rPr lang="es-ES_tradnl" sz="1600" dirty="0">
                <a:latin typeface="Arial" pitchFamily="34" charset="0"/>
              </a:rPr>
              <a:t>: justicia social y ejercicio de la solidaridad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	</a:t>
            </a:r>
            <a:r>
              <a:rPr lang="es-ES_tradnl" sz="1600" b="1" dirty="0">
                <a:latin typeface="Arial" pitchFamily="34" charset="0"/>
              </a:rPr>
              <a:t>Biblioteca Cortés</a:t>
            </a:r>
            <a:r>
              <a:rPr lang="es-ES_tradnl" sz="1600" dirty="0">
                <a:latin typeface="Arial" pitchFamily="34" charset="0"/>
              </a:rPr>
              <a:t>: Evangelio, humanidad y humor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endParaRPr lang="es-ES_tradnl" sz="1000" dirty="0">
              <a:latin typeface="Arial" pitchFamily="34" charset="0"/>
            </a:endParaRP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s-ES_tradnl" sz="1800" b="1" dirty="0">
                <a:latin typeface="Arial" pitchFamily="34" charset="0"/>
              </a:rPr>
              <a:t>	DIVULGACIÓN</a:t>
            </a:r>
          </a:p>
          <a:p>
            <a:pPr lvl="1">
              <a:buFont typeface="Arial" pitchFamily="34" charset="0"/>
              <a:buNone/>
            </a:pPr>
            <a:r>
              <a:rPr lang="es-ES" b="1" dirty="0"/>
              <a:t>		</a:t>
            </a:r>
            <a:r>
              <a:rPr lang="es-ES" sz="1600" b="1" dirty="0">
                <a:latin typeface="Arial" pitchFamily="34" charset="0"/>
              </a:rPr>
              <a:t>Cruce: </a:t>
            </a:r>
            <a:r>
              <a:rPr lang="es-ES" sz="1600" dirty="0">
                <a:latin typeface="Arial" pitchFamily="34" charset="0"/>
              </a:rPr>
              <a:t>temas de interés general, cruce entre fe y cultura o sociedad</a:t>
            </a:r>
            <a:endParaRPr lang="es-ES" sz="1600" dirty="0">
              <a:latin typeface="Arial" pitchFamily="34" charset="0"/>
              <a:sym typeface="Marlett" pitchFamily="2" charset="2"/>
            </a:endParaRPr>
          </a:p>
          <a:p>
            <a:pPr lvl="1">
              <a:lnSpc>
                <a:spcPct val="140000"/>
              </a:lnSpc>
            </a:pPr>
            <a:r>
              <a:rPr lang="es-ES" sz="1600" b="1" dirty="0">
                <a:latin typeface="Arial" pitchFamily="34" charset="0"/>
              </a:rPr>
              <a:t>		Actualidad: </a:t>
            </a:r>
            <a:r>
              <a:rPr lang="es-ES" sz="1600" dirty="0">
                <a:latin typeface="Arial" pitchFamily="34" charset="0"/>
              </a:rPr>
              <a:t>temas actuales de la Iglesia y la sociedad</a:t>
            </a:r>
            <a:endParaRPr lang="es-ES" sz="1600" dirty="0">
              <a:latin typeface="Arial" pitchFamily="34" charset="0"/>
              <a:sym typeface="Marlett" pitchFamily="2" charset="2"/>
            </a:endParaRPr>
          </a:p>
          <a:p>
            <a:pPr lvl="1">
              <a:lnSpc>
                <a:spcPct val="130000"/>
              </a:lnSpc>
            </a:pPr>
            <a:r>
              <a:rPr lang="es-ES" sz="1600" b="1" dirty="0">
                <a:latin typeface="Arial" pitchFamily="34" charset="0"/>
              </a:rPr>
              <a:t>		Biografías: </a:t>
            </a:r>
            <a:r>
              <a:rPr lang="es-ES" sz="1600" dirty="0">
                <a:latin typeface="Arial" pitchFamily="34" charset="0"/>
              </a:rPr>
              <a:t>personajes relevantes de la Iglesia</a:t>
            </a:r>
          </a:p>
          <a:p>
            <a:pPr lvl="1">
              <a:lnSpc>
                <a:spcPct val="130000"/>
              </a:lnSpc>
            </a:pPr>
            <a:endParaRPr lang="es-ES" sz="1000" dirty="0">
              <a:latin typeface="Arial" pitchFamily="34" charset="0"/>
            </a:endParaRPr>
          </a:p>
          <a:p>
            <a:pPr lvl="1"/>
            <a:r>
              <a:rPr lang="es-ES" sz="1600" dirty="0">
                <a:latin typeface="Arial" pitchFamily="34" charset="0"/>
              </a:rPr>
              <a:t>	</a:t>
            </a:r>
            <a:r>
              <a:rPr lang="es-ES_tradnl" sz="1800" b="1" dirty="0">
                <a:latin typeface="Arial" pitchFamily="34" charset="0"/>
              </a:rPr>
              <a:t>EDUCACIÓN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	</a:t>
            </a:r>
            <a:r>
              <a:rPr lang="es-ES_tradnl" sz="1600" b="1" dirty="0">
                <a:latin typeface="Arial" pitchFamily="34" charset="0"/>
              </a:rPr>
              <a:t>Educar</a:t>
            </a:r>
            <a:r>
              <a:rPr lang="es-ES_tradnl" sz="1600" dirty="0">
                <a:latin typeface="Arial" pitchFamily="34" charset="0"/>
              </a:rPr>
              <a:t>: formación permanente y puesta al día de los educadores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	</a:t>
            </a:r>
            <a:r>
              <a:rPr lang="es-ES_tradnl" sz="1600" b="1" dirty="0">
                <a:latin typeface="Arial" pitchFamily="34" charset="0"/>
              </a:rPr>
              <a:t>Educar práctico</a:t>
            </a:r>
            <a:r>
              <a:rPr lang="es-ES_tradnl" sz="1600" dirty="0">
                <a:latin typeface="Arial" pitchFamily="34" charset="0"/>
              </a:rPr>
              <a:t>: pautas y recursos educativos para educar en valores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s-ES_tradnl" sz="1600" dirty="0">
                <a:latin typeface="Arial" pitchFamily="34" charset="0"/>
              </a:rPr>
              <a:t>		</a:t>
            </a:r>
            <a:r>
              <a:rPr lang="es-ES_tradnl" sz="1600" b="1" dirty="0">
                <a:latin typeface="Arial" pitchFamily="34" charset="0"/>
              </a:rPr>
              <a:t>Religión y escuela</a:t>
            </a:r>
            <a:r>
              <a:rPr lang="es-ES_tradnl" sz="1600" dirty="0">
                <a:latin typeface="Arial" pitchFamily="34" charset="0"/>
              </a:rPr>
              <a:t>: recursos para el profesorado de religión </a:t>
            </a:r>
            <a:endParaRPr lang="es-ES" sz="1600" dirty="0">
              <a:solidFill>
                <a:schemeClr val="tx2"/>
              </a:solidFill>
              <a:latin typeface="DIN-Medium"/>
            </a:endParaRPr>
          </a:p>
        </p:txBody>
      </p:sp>
      <p:sp>
        <p:nvSpPr>
          <p:cNvPr id="210948" name="Rectangle 4"/>
          <p:cNvSpPr>
            <a:spLocks noChangeArrowheads="1"/>
          </p:cNvSpPr>
          <p:nvPr/>
        </p:nvSpPr>
        <p:spPr bwMode="auto">
          <a:xfrm>
            <a:off x="1071538" y="142852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COLECCIONES</a:t>
            </a:r>
          </a:p>
        </p:txBody>
      </p:sp>
      <p:pic>
        <p:nvPicPr>
          <p:cNvPr id="6" name="Picture 7" descr="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42875"/>
            <a:ext cx="5524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0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/>
      <p:bldP spid="2109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0"/>
            <a:ext cx="9036050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9 Imagen" descr="ACÉRCATE AL SU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3214688"/>
            <a:ext cx="1860550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13 Imagen" descr="JESÚS EN EL PRAD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63" y="2643188"/>
            <a:ext cx="240506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14 Imagen" descr="DÍA A DÍA CON MONSEÑOR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928688"/>
            <a:ext cx="17557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19 Imagen" descr="1254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3143250"/>
            <a:ext cx="2181225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20 Imagen" descr="129109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71500"/>
            <a:ext cx="18288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23 Imagen" descr="123804_ASUNTOS_RELIGIOSOS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5" y="3286125"/>
            <a:ext cx="24177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24 Imagen" descr="12912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57188" y="3440113"/>
            <a:ext cx="2233613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25 Imagen" descr="129125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88" y="428625"/>
            <a:ext cx="16319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27 Imagen" descr="133126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67588" y="4032250"/>
            <a:ext cx="1776412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28 Imagen" descr="50 CARTAS A DIOS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0313" y="428625"/>
            <a:ext cx="18748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Image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313" y="142875"/>
            <a:ext cx="5524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00125" y="142875"/>
            <a:ext cx="6435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+mj-lt"/>
                <a:cs typeface="+mn-cs"/>
              </a:rPr>
              <a:t>COLECCIONES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iapo3prue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2863"/>
            <a:ext cx="903605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5 Imagen" descr="124944CU_crecer en derech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218757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7 Imagen" descr="13313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3643313"/>
            <a:ext cx="23272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8 Imagen" descr="13314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9588" y="357188"/>
            <a:ext cx="2284412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9 Imagen" descr="136126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1000125"/>
            <a:ext cx="1763712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10 Imagen" descr="121217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857625"/>
            <a:ext cx="21288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12 Imagen" descr="118536CU_LUDUTOPIA.t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3" y="285750"/>
            <a:ext cx="1801812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13 Imagen" descr="129120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0"/>
            <a:ext cx="2797175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14 Imagen" descr="131043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0" y="3429000"/>
            <a:ext cx="24098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Imagen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3" y="142875"/>
            <a:ext cx="5524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071538" y="142852"/>
            <a:ext cx="643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DIN-Bold"/>
              </a:rPr>
              <a:t>COLECCIONES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</TotalTime>
  <Words>1008</Words>
  <Application>Microsoft Office PowerPoint</Application>
  <PresentationFormat>Presentación en pantalla (4:3)</PresentationFormat>
  <Paragraphs>172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Marlett</vt:lpstr>
      <vt:lpstr>DIN-Medium</vt:lpstr>
      <vt:lpstr>DIN-Bold</vt:lpstr>
      <vt:lpstr>Wingdings</vt:lpstr>
      <vt:lpstr>Verdana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expocasa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roberto-port</dc:creator>
  <cp:lastModifiedBy>Usuario de Windows</cp:lastModifiedBy>
  <cp:revision>265</cp:revision>
  <dcterms:created xsi:type="dcterms:W3CDTF">2005-03-02T12:14:26Z</dcterms:created>
  <dcterms:modified xsi:type="dcterms:W3CDTF">2011-10-14T07:21:27Z</dcterms:modified>
</cp:coreProperties>
</file>